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8" r:id="rId4"/>
    <p:sldId id="267" r:id="rId5"/>
    <p:sldId id="269" r:id="rId6"/>
    <p:sldId id="276" r:id="rId7"/>
    <p:sldId id="278" r:id="rId8"/>
    <p:sldId id="279" r:id="rId9"/>
    <p:sldId id="277" r:id="rId10"/>
    <p:sldId id="280" r:id="rId11"/>
    <p:sldId id="258" r:id="rId12"/>
    <p:sldId id="281" r:id="rId13"/>
    <p:sldId id="282" r:id="rId14"/>
    <p:sldId id="283" r:id="rId15"/>
    <p:sldId id="284" r:id="rId16"/>
    <p:sldId id="285" r:id="rId17"/>
    <p:sldId id="286" r:id="rId18"/>
    <p:sldId id="274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66"/>
    <a:srgbClr val="E3010F"/>
    <a:srgbClr val="000000"/>
    <a:srgbClr val="7C00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537798-91A7-29BF-C5BC-8A686E797A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CDEE008-5C4C-7FAD-54FA-0380CB610D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C71CD05-EF6F-5C7A-62E9-D99DC571F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283-1C9D-4536-BF82-357457351E2E}" type="datetimeFigureOut">
              <a:rPr lang="fr-FR" smtClean="0"/>
              <a:t>17/06/2024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22210DD-5F71-2890-41DC-352B8B0ED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1EA41C9-9AEA-15AA-D2AD-1AD0F616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9B835-0F8B-4D1A-A802-A83F2339727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6724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8DA2EE-6992-A0C7-949C-3D62B99BB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1321DCE-862F-C918-07E0-0BE7B9C77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EA67F1-9C5A-F2EA-23A4-8E964FB79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283-1C9D-4536-BF82-357457351E2E}" type="datetimeFigureOut">
              <a:rPr lang="fr-FR" smtClean="0"/>
              <a:t>17/06/2024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D1D9366-70AC-754F-3E28-AD90CA087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C8E8F1-E803-DB54-225D-A620D714F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9B835-0F8B-4D1A-A802-A83F2339727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6409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90EC212-81BA-D0A2-A5BA-69C27107C4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223117B-BA13-3C7C-1F50-FBDB75987A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9CF5673-7A06-55E9-3BDD-E2FE5E61E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283-1C9D-4536-BF82-357457351E2E}" type="datetimeFigureOut">
              <a:rPr lang="fr-FR" smtClean="0"/>
              <a:t>17/06/2024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454660F-AF15-68E2-5560-E82CFF648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E563276-C9D4-F24C-4823-5F6A6D64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9B835-0F8B-4D1A-A802-A83F2339727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0661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FD3D3F-0510-2CE5-D4ED-119252BA2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C013DA-546F-ED62-6F64-E5B651E8A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7F31D0-E98C-3B2B-1D10-ED93357F0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283-1C9D-4536-BF82-357457351E2E}" type="datetimeFigureOut">
              <a:rPr lang="fr-FR" smtClean="0"/>
              <a:t>17/06/2024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79D3EBF-0A20-237E-C113-6B73ED289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810E362-E357-F95B-C71F-90CA8AFA9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9B835-0F8B-4D1A-A802-A83F2339727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4633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597AC3-C34B-2BF3-553B-386646510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2344534-8C0A-7893-0329-D438DF661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E2FEEC1-4028-C7E4-24C0-5D3E3C983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283-1C9D-4536-BF82-357457351E2E}" type="datetimeFigureOut">
              <a:rPr lang="fr-FR" smtClean="0"/>
              <a:t>17/06/2024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A3F69A0-ABE5-B89D-0386-967C0AE50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E56F2D9-D5FD-6380-B2D7-903DBA92F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9B835-0F8B-4D1A-A802-A83F2339727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3258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D596C6-C24C-DC13-18C3-18BB23A94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1DAEB2-AB43-08A6-67A4-33E553D115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B86C9FC-BE92-0D99-9171-3BC971481D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479B444-A78B-0D44-EA81-5BF0860BB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283-1C9D-4536-BF82-357457351E2E}" type="datetimeFigureOut">
              <a:rPr lang="fr-FR" smtClean="0"/>
              <a:t>17/06/2024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EEA19B7-77E4-39E8-BB75-BD80D52AC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4DABFBE-D463-0EA7-D1CF-0AFE727DF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9B835-0F8B-4D1A-A802-A83F2339727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983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BD27D8-59CC-77FD-9246-7B20F3A94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43F2D7E-A937-2ECB-B6D5-0DA7D29B7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21C15F0-1CF7-2003-8B7C-820E03C003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B693A24-CDCC-8F4F-3FC3-C018253452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877F51A-676C-2173-8D69-F89B2F618A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0C22C07-4113-2C33-D819-3729B3048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283-1C9D-4536-BF82-357457351E2E}" type="datetimeFigureOut">
              <a:rPr lang="fr-FR" smtClean="0"/>
              <a:t>17/06/2024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B896D58-352F-1EF1-5F28-D7308CE0C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C6564F0-6CA4-B221-7938-6CF28D4F6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9B835-0F8B-4D1A-A802-A83F2339727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6466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CE20E3-5CAF-1231-420E-46DED7469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15BC1FE-FE1C-D194-C721-9CFAE1C57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283-1C9D-4536-BF82-357457351E2E}" type="datetimeFigureOut">
              <a:rPr lang="fr-FR" smtClean="0"/>
              <a:t>17/06/2024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25EE251-A597-0D8C-3EC8-847F3E6CE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645DAD7-F5FE-990F-AD24-76D2BE957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9B835-0F8B-4D1A-A802-A83F2339727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9690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B648747-CB41-325D-3C2D-1F5E3FCFC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283-1C9D-4536-BF82-357457351E2E}" type="datetimeFigureOut">
              <a:rPr lang="fr-FR" smtClean="0"/>
              <a:t>17/06/2024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CE9F04F-33AF-FEFC-FBA4-7AC31697C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E0CAD75-D5DB-D507-D489-DFA9C2FC8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9B835-0F8B-4D1A-A802-A83F2339727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3728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8E43A5-AA65-AB24-EBCD-A0921FF21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435BCED-D144-023F-D069-FECE1918A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047B069-7AE2-A7DC-7356-42C73D41ED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A8DCCA6-5A46-F299-0F33-8E1F73251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283-1C9D-4536-BF82-357457351E2E}" type="datetimeFigureOut">
              <a:rPr lang="fr-FR" smtClean="0"/>
              <a:t>17/06/2024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EF5FEE-6233-FA84-55EA-774DD8038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854F86B-AEED-6355-7AED-5E858F7AB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9B835-0F8B-4D1A-A802-A83F2339727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6499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81537B-49CE-FFD2-FC57-96127043F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43201CE-47EB-2302-DEAA-EC10FEAF7F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D02C067-59B5-188B-8E70-435938D52C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387AB0F-CF66-6DD1-78B9-20AF4FB24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283-1C9D-4536-BF82-357457351E2E}" type="datetimeFigureOut">
              <a:rPr lang="fr-FR" smtClean="0"/>
              <a:t>17/06/2024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261F7EE-4C23-32F5-BA5E-1088DA6B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CA98286-FFC6-3063-47F5-ECBE0EFF8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9B835-0F8B-4D1A-A802-A83F2339727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1148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256A2F4-F69D-DB5F-835C-C3A26999D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CFD8A87-519F-9D5D-7D6B-3A8CE64EF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C832170-30D2-AD23-1F7B-CF45B28E5C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34C283-1C9D-4536-BF82-357457351E2E}" type="datetimeFigureOut">
              <a:rPr lang="fr-FR" smtClean="0"/>
              <a:t>17/06/2024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E2C274-AF11-59E1-C622-5EE067E91C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3A5BEB8-A839-61AD-E2A7-72703BEC6F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69B835-0F8B-4D1A-A802-A83F2339727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501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microsoft.com/office/2007/relationships/hdphoto" Target="../media/hdphoto3.wdp"/><Relationship Id="rId7" Type="http://schemas.openxmlformats.org/officeDocument/2006/relationships/image" Target="../media/image15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Relationship Id="rId9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microsoft.com/office/2007/relationships/hdphoto" Target="../media/hdphoto3.wdp"/><Relationship Id="rId7" Type="http://schemas.openxmlformats.org/officeDocument/2006/relationships/image" Target="../media/image15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Relationship Id="rId9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microsoft.com/office/2007/relationships/hdphoto" Target="../media/hdphoto3.wdp"/><Relationship Id="rId7" Type="http://schemas.openxmlformats.org/officeDocument/2006/relationships/image" Target="../media/image15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Relationship Id="rId9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Graphique, Caractère coloré, ligne, art&#10;&#10;Description générée automatiquement">
            <a:extLst>
              <a:ext uri="{FF2B5EF4-FFF2-40B4-BE49-F238E27FC236}">
                <a16:creationId xmlns:a16="http://schemas.microsoft.com/office/drawing/2014/main" id="{5E4E89F8-FEA3-9C64-6048-2FDE576F6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ous-titre 2">
            <a:extLst>
              <a:ext uri="{FF2B5EF4-FFF2-40B4-BE49-F238E27FC236}">
                <a16:creationId xmlns:a16="http://schemas.microsoft.com/office/drawing/2014/main" id="{489562F6-AFD0-2BD1-5A98-BD93AFA7D1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99844"/>
            <a:ext cx="9144000" cy="1655762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Ce projet vous est proposé par :</a:t>
            </a:r>
          </a:p>
          <a:p>
            <a:r>
              <a:rPr lang="fr-FR" dirty="0"/>
              <a:t>Jimmy</a:t>
            </a:r>
            <a:br>
              <a:rPr lang="fr-FR" dirty="0"/>
            </a:br>
            <a:r>
              <a:rPr lang="fr-FR" dirty="0" err="1"/>
              <a:t>Clement</a:t>
            </a:r>
            <a:br>
              <a:rPr lang="fr-FR" dirty="0"/>
            </a:br>
            <a:r>
              <a:rPr lang="fr-FR" dirty="0" err="1"/>
              <a:t>Hider</a:t>
            </a:r>
            <a:br>
              <a:rPr lang="fr-FR" dirty="0"/>
            </a:br>
            <a:r>
              <a:rPr lang="fr-FR" dirty="0"/>
              <a:t>Omar</a:t>
            </a:r>
            <a:br>
              <a:rPr lang="fr-FR" dirty="0"/>
            </a:br>
            <a:r>
              <a:rPr lang="fr-FR" dirty="0"/>
              <a:t>Mael</a:t>
            </a:r>
          </a:p>
        </p:txBody>
      </p:sp>
      <p:pic>
        <p:nvPicPr>
          <p:cNvPr id="19" name="Image 18" descr="Une image contenant logo, Graphique, capture d’écran, Police&#10;&#10;Description générée automatiquement">
            <a:extLst>
              <a:ext uri="{FF2B5EF4-FFF2-40B4-BE49-F238E27FC236}">
                <a16:creationId xmlns:a16="http://schemas.microsoft.com/office/drawing/2014/main" id="{CC688923-9C18-6109-531A-990807A58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929" y="183995"/>
            <a:ext cx="7846142" cy="44134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1FD943ED-2362-6E00-D2A4-C085D9ED985E}"/>
              </a:ext>
            </a:extLst>
          </p:cNvPr>
          <p:cNvSpPr txBox="1"/>
          <p:nvPr/>
        </p:nvSpPr>
        <p:spPr>
          <a:xfrm>
            <a:off x="2172929" y="3339025"/>
            <a:ext cx="78363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b="1" i="1" dirty="0">
                <a:solidFill>
                  <a:schemeClr val="bg1"/>
                </a:solidFill>
              </a:rPr>
              <a:t>MANAGER 2024</a:t>
            </a:r>
          </a:p>
        </p:txBody>
      </p:sp>
      <p:pic>
        <p:nvPicPr>
          <p:cNvPr id="22" name="Image 21" descr="Une image contenant Graphique, capture d’écran, lampe, graphisme&#10;&#10;Description générée automatiquement">
            <a:extLst>
              <a:ext uri="{FF2B5EF4-FFF2-40B4-BE49-F238E27FC236}">
                <a16:creationId xmlns:a16="http://schemas.microsoft.com/office/drawing/2014/main" id="{1CF9603E-AECA-FE3C-5C84-A0ED622B37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3" t="16046" r="802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174EDB1-2EE6-BF05-C8CE-7B3E7F2A2FD2}"/>
              </a:ext>
            </a:extLst>
          </p:cNvPr>
          <p:cNvSpPr/>
          <p:nvPr/>
        </p:nvSpPr>
        <p:spPr>
          <a:xfrm>
            <a:off x="4542503" y="4070016"/>
            <a:ext cx="3106994" cy="37700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4000">
                <a:schemeClr val="bg2">
                  <a:lumMod val="1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63500">
              <a:srgbClr val="7C0018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JIMMY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4BEC0C-CE49-8416-567E-45615F65CF14}"/>
              </a:ext>
            </a:extLst>
          </p:cNvPr>
          <p:cNvSpPr/>
          <p:nvPr/>
        </p:nvSpPr>
        <p:spPr>
          <a:xfrm>
            <a:off x="4542503" y="4607459"/>
            <a:ext cx="3106994" cy="37700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4000">
                <a:schemeClr val="bg2">
                  <a:lumMod val="1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63500">
              <a:srgbClr val="7C0018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CLEMENT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28C0FA2-7517-BA35-9ADF-24C5AD6B54A4}"/>
              </a:ext>
            </a:extLst>
          </p:cNvPr>
          <p:cNvSpPr/>
          <p:nvPr/>
        </p:nvSpPr>
        <p:spPr>
          <a:xfrm>
            <a:off x="4542503" y="5166618"/>
            <a:ext cx="3106994" cy="37700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4000">
                <a:schemeClr val="bg2">
                  <a:lumMod val="1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63500">
              <a:srgbClr val="7C0018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HIDER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F3FEDBA-FDA8-763D-2A22-60B979AB814B}"/>
              </a:ext>
            </a:extLst>
          </p:cNvPr>
          <p:cNvSpPr/>
          <p:nvPr/>
        </p:nvSpPr>
        <p:spPr>
          <a:xfrm>
            <a:off x="4542503" y="5725778"/>
            <a:ext cx="3106994" cy="37700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4000">
                <a:schemeClr val="bg2">
                  <a:lumMod val="1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63500">
              <a:srgbClr val="7C0018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OMAR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C9936D-3382-847D-D5A2-8421A117A391}"/>
              </a:ext>
            </a:extLst>
          </p:cNvPr>
          <p:cNvSpPr/>
          <p:nvPr/>
        </p:nvSpPr>
        <p:spPr>
          <a:xfrm>
            <a:off x="4542503" y="6284937"/>
            <a:ext cx="3106994" cy="37700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4000">
                <a:schemeClr val="bg2">
                  <a:lumMod val="1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63500">
              <a:srgbClr val="7C0018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MAEL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A2795C2-0D36-BEFD-0523-2748F1538893}"/>
              </a:ext>
            </a:extLst>
          </p:cNvPr>
          <p:cNvSpPr txBox="1"/>
          <p:nvPr/>
        </p:nvSpPr>
        <p:spPr>
          <a:xfrm>
            <a:off x="3760581" y="-1615172"/>
            <a:ext cx="45233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solidFill>
                  <a:schemeClr val="bg1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CHARGEMENT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9308661D-FAAA-5C6E-30C6-3D74A8B38ED0}"/>
              </a:ext>
            </a:extLst>
          </p:cNvPr>
          <p:cNvSpPr/>
          <p:nvPr/>
        </p:nvSpPr>
        <p:spPr>
          <a:xfrm>
            <a:off x="4208206" y="-784175"/>
            <a:ext cx="3775587" cy="547667"/>
          </a:xfrm>
          <a:prstGeom prst="roundRect">
            <a:avLst/>
          </a:prstGeom>
          <a:noFill/>
          <a:ln w="57150"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86D6EAE-618C-F722-2B30-A2873A03F855}"/>
              </a:ext>
            </a:extLst>
          </p:cNvPr>
          <p:cNvSpPr/>
          <p:nvPr/>
        </p:nvSpPr>
        <p:spPr>
          <a:xfrm>
            <a:off x="4296696" y="-695685"/>
            <a:ext cx="422787" cy="3736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880283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4A665FFF-3CE8-F5AF-0E78-98861E93F5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103" y="-81833"/>
            <a:ext cx="12538497" cy="7052904"/>
          </a:xfrm>
        </p:spPr>
      </p:pic>
      <p:pic>
        <p:nvPicPr>
          <p:cNvPr id="19" name="Image 18" descr="Une image contenant Pièce auto, véhicule, transport, roue&#10;&#10;Description générée automatiquement">
            <a:extLst>
              <a:ext uri="{FF2B5EF4-FFF2-40B4-BE49-F238E27FC236}">
                <a16:creationId xmlns:a16="http://schemas.microsoft.com/office/drawing/2014/main" id="{7D29440D-354F-77A4-2A86-0F8BED0443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9427" r="34684" b="8516"/>
          <a:stretch/>
        </p:blipFill>
        <p:spPr>
          <a:xfrm>
            <a:off x="17636881" y="2147780"/>
            <a:ext cx="1575538" cy="4255922"/>
          </a:xfrm>
          <a:prstGeom prst="rect">
            <a:avLst/>
          </a:prstGeom>
        </p:spPr>
      </p:pic>
      <p:pic>
        <p:nvPicPr>
          <p:cNvPr id="17" name="Image 16" descr="Une image contenant roue, transport, violet, sol&#10;&#10;Description générée automatiquement">
            <a:extLst>
              <a:ext uri="{FF2B5EF4-FFF2-40B4-BE49-F238E27FC236}">
                <a16:creationId xmlns:a16="http://schemas.microsoft.com/office/drawing/2014/main" id="{E7D99842-5557-0D41-1014-38F52E0580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43530" b="9483"/>
          <a:stretch/>
        </p:blipFill>
        <p:spPr>
          <a:xfrm>
            <a:off x="17096105" y="2147780"/>
            <a:ext cx="540775" cy="425592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 14" descr="Une image contenant roue, pneu, véhicule, Pièce auto&#10;&#10;Description générée automatiquement">
            <a:extLst>
              <a:ext uri="{FF2B5EF4-FFF2-40B4-BE49-F238E27FC236}">
                <a16:creationId xmlns:a16="http://schemas.microsoft.com/office/drawing/2014/main" id="{2CBCE712-9132-0557-003C-297588CE9E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19" t="25210" r="38423" b="12732"/>
          <a:stretch/>
        </p:blipFill>
        <p:spPr>
          <a:xfrm>
            <a:off x="15906402" y="2147847"/>
            <a:ext cx="1189703" cy="425592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 12" descr="Une image contenant texte, Pièce auto, pneu, sport mécanique&#10;&#10;Description générée automatiquement">
            <a:extLst>
              <a:ext uri="{FF2B5EF4-FFF2-40B4-BE49-F238E27FC236}">
                <a16:creationId xmlns:a16="http://schemas.microsoft.com/office/drawing/2014/main" id="{D0BD8549-48E4-8D56-0CE9-3B53CA99430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52" r="10273"/>
          <a:stretch/>
        </p:blipFill>
        <p:spPr>
          <a:xfrm>
            <a:off x="14368291" y="2147781"/>
            <a:ext cx="1538111" cy="425605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 7" descr="Une image contenant véhicule, Voiture de course, roue, Monoplace&#10;&#10;Description générée automatiquement">
            <a:extLst>
              <a:ext uri="{FF2B5EF4-FFF2-40B4-BE49-F238E27FC236}">
                <a16:creationId xmlns:a16="http://schemas.microsoft.com/office/drawing/2014/main" id="{569F524F-7275-FE7A-B8E2-6E432C4BE7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81" t="33560" r="38646" b="243"/>
          <a:stretch/>
        </p:blipFill>
        <p:spPr>
          <a:xfrm>
            <a:off x="13022633" y="2147781"/>
            <a:ext cx="1345658" cy="425605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18903847-324D-A323-24C1-14853DE3F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Utilisation de </a:t>
            </a:r>
            <a:r>
              <a:rPr lang="fr-FR" b="1" dirty="0">
                <a:solidFill>
                  <a:schemeClr val="bg1"/>
                </a:solidFill>
              </a:rPr>
              <a:t>GIT-HUB</a:t>
            </a:r>
          </a:p>
        </p:txBody>
      </p:sp>
      <p:pic>
        <p:nvPicPr>
          <p:cNvPr id="3" name="Image 2" descr="Une image contenant texte, logiciel, Logiciel multimédia, capture d’écran&#10;&#10;Description générée automatiquement">
            <a:extLst>
              <a:ext uri="{FF2B5EF4-FFF2-40B4-BE49-F238E27FC236}">
                <a16:creationId xmlns:a16="http://schemas.microsoft.com/office/drawing/2014/main" id="{F4972498-AFEB-696C-07CD-F96F9863C0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65556"/>
            <a:ext cx="10515600" cy="445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2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4A665FFF-3CE8-F5AF-0E78-98861E93F5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103" y="-81833"/>
            <a:ext cx="12538497" cy="7052904"/>
          </a:xfrm>
        </p:spPr>
      </p:pic>
      <p:pic>
        <p:nvPicPr>
          <p:cNvPr id="19" name="Image 18" descr="Une image contenant Pièce auto, véhicule, transport, roue&#10;&#10;Description générée automatiquement">
            <a:extLst>
              <a:ext uri="{FF2B5EF4-FFF2-40B4-BE49-F238E27FC236}">
                <a16:creationId xmlns:a16="http://schemas.microsoft.com/office/drawing/2014/main" id="{7D29440D-354F-77A4-2A86-0F8BED0443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9427" r="34684" b="8516"/>
          <a:stretch/>
        </p:blipFill>
        <p:spPr>
          <a:xfrm>
            <a:off x="17636881" y="2147780"/>
            <a:ext cx="1575538" cy="4255922"/>
          </a:xfrm>
          <a:prstGeom prst="rect">
            <a:avLst/>
          </a:prstGeom>
        </p:spPr>
      </p:pic>
      <p:pic>
        <p:nvPicPr>
          <p:cNvPr id="17" name="Image 16" descr="Une image contenant roue, transport, violet, sol&#10;&#10;Description générée automatiquement">
            <a:extLst>
              <a:ext uri="{FF2B5EF4-FFF2-40B4-BE49-F238E27FC236}">
                <a16:creationId xmlns:a16="http://schemas.microsoft.com/office/drawing/2014/main" id="{E7D99842-5557-0D41-1014-38F52E0580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43530" b="9483"/>
          <a:stretch/>
        </p:blipFill>
        <p:spPr>
          <a:xfrm>
            <a:off x="17096105" y="2147780"/>
            <a:ext cx="540775" cy="425592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 14" descr="Une image contenant roue, pneu, véhicule, Pièce auto&#10;&#10;Description générée automatiquement">
            <a:extLst>
              <a:ext uri="{FF2B5EF4-FFF2-40B4-BE49-F238E27FC236}">
                <a16:creationId xmlns:a16="http://schemas.microsoft.com/office/drawing/2014/main" id="{2CBCE712-9132-0557-003C-297588CE9E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19" t="25210" r="38423" b="12732"/>
          <a:stretch/>
        </p:blipFill>
        <p:spPr>
          <a:xfrm>
            <a:off x="15906402" y="2147847"/>
            <a:ext cx="1189703" cy="425592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 12" descr="Une image contenant texte, Pièce auto, pneu, sport mécanique&#10;&#10;Description générée automatiquement">
            <a:extLst>
              <a:ext uri="{FF2B5EF4-FFF2-40B4-BE49-F238E27FC236}">
                <a16:creationId xmlns:a16="http://schemas.microsoft.com/office/drawing/2014/main" id="{D0BD8549-48E4-8D56-0CE9-3B53CA99430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52" r="10273"/>
          <a:stretch/>
        </p:blipFill>
        <p:spPr>
          <a:xfrm>
            <a:off x="14368291" y="2147781"/>
            <a:ext cx="1538111" cy="425605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 7" descr="Une image contenant véhicule, Voiture de course, roue, Monoplace&#10;&#10;Description générée automatiquement">
            <a:extLst>
              <a:ext uri="{FF2B5EF4-FFF2-40B4-BE49-F238E27FC236}">
                <a16:creationId xmlns:a16="http://schemas.microsoft.com/office/drawing/2014/main" id="{569F524F-7275-FE7A-B8E2-6E432C4BE7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81" t="33560" r="38646" b="243"/>
          <a:stretch/>
        </p:blipFill>
        <p:spPr>
          <a:xfrm>
            <a:off x="13022633" y="2147781"/>
            <a:ext cx="1345658" cy="425605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18903847-324D-A323-24C1-14853DE3F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Utilisation de </a:t>
            </a:r>
            <a:r>
              <a:rPr lang="fr-FR" b="1" dirty="0">
                <a:solidFill>
                  <a:schemeClr val="bg1"/>
                </a:solidFill>
              </a:rPr>
              <a:t>KANBAN</a:t>
            </a:r>
          </a:p>
        </p:txBody>
      </p:sp>
      <p:pic>
        <p:nvPicPr>
          <p:cNvPr id="9" name="Image 8" descr="Une image contenant texte, logiciel, Logiciel multimédia, Logiciel de graphisme&#10;&#10;Description générée automatiquement">
            <a:extLst>
              <a:ext uri="{FF2B5EF4-FFF2-40B4-BE49-F238E27FC236}">
                <a16:creationId xmlns:a16="http://schemas.microsoft.com/office/drawing/2014/main" id="{2E90AE71-58AA-06E5-EBCC-4262FFB6FD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94" y="2006285"/>
            <a:ext cx="9936812" cy="448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43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4A665FFF-3CE8-F5AF-0E78-98861E93F5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103" y="-81833"/>
            <a:ext cx="12538497" cy="7052904"/>
          </a:xfrm>
        </p:spPr>
      </p:pic>
      <p:pic>
        <p:nvPicPr>
          <p:cNvPr id="19" name="Image 18" descr="Une image contenant Pièce auto, véhicule, transport, roue&#10;&#10;Description générée automatiquement">
            <a:extLst>
              <a:ext uri="{FF2B5EF4-FFF2-40B4-BE49-F238E27FC236}">
                <a16:creationId xmlns:a16="http://schemas.microsoft.com/office/drawing/2014/main" id="{7D29440D-354F-77A4-2A86-0F8BED0443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9427" r="34684" b="8516"/>
          <a:stretch/>
        </p:blipFill>
        <p:spPr>
          <a:xfrm>
            <a:off x="17636881" y="2147780"/>
            <a:ext cx="1575538" cy="4255922"/>
          </a:xfrm>
          <a:prstGeom prst="rect">
            <a:avLst/>
          </a:prstGeom>
        </p:spPr>
      </p:pic>
      <p:pic>
        <p:nvPicPr>
          <p:cNvPr id="17" name="Image 16" descr="Une image contenant roue, transport, violet, sol&#10;&#10;Description générée automatiquement">
            <a:extLst>
              <a:ext uri="{FF2B5EF4-FFF2-40B4-BE49-F238E27FC236}">
                <a16:creationId xmlns:a16="http://schemas.microsoft.com/office/drawing/2014/main" id="{E7D99842-5557-0D41-1014-38F52E0580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43530" b="9483"/>
          <a:stretch/>
        </p:blipFill>
        <p:spPr>
          <a:xfrm>
            <a:off x="17096105" y="2147780"/>
            <a:ext cx="540775" cy="425592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 14" descr="Une image contenant roue, pneu, véhicule, Pièce auto&#10;&#10;Description générée automatiquement">
            <a:extLst>
              <a:ext uri="{FF2B5EF4-FFF2-40B4-BE49-F238E27FC236}">
                <a16:creationId xmlns:a16="http://schemas.microsoft.com/office/drawing/2014/main" id="{2CBCE712-9132-0557-003C-297588CE9E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19" t="25210" r="38423" b="12732"/>
          <a:stretch/>
        </p:blipFill>
        <p:spPr>
          <a:xfrm>
            <a:off x="15906402" y="2147847"/>
            <a:ext cx="1189703" cy="425592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 12" descr="Une image contenant texte, Pièce auto, pneu, sport mécanique&#10;&#10;Description générée automatiquement">
            <a:extLst>
              <a:ext uri="{FF2B5EF4-FFF2-40B4-BE49-F238E27FC236}">
                <a16:creationId xmlns:a16="http://schemas.microsoft.com/office/drawing/2014/main" id="{D0BD8549-48E4-8D56-0CE9-3B53CA99430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52" r="10273"/>
          <a:stretch/>
        </p:blipFill>
        <p:spPr>
          <a:xfrm>
            <a:off x="14368291" y="2147781"/>
            <a:ext cx="1538111" cy="425605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 7" descr="Une image contenant véhicule, Voiture de course, roue, Monoplace&#10;&#10;Description générée automatiquement">
            <a:extLst>
              <a:ext uri="{FF2B5EF4-FFF2-40B4-BE49-F238E27FC236}">
                <a16:creationId xmlns:a16="http://schemas.microsoft.com/office/drawing/2014/main" id="{569F524F-7275-FE7A-B8E2-6E432C4BE7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81" t="33560" r="38646" b="243"/>
          <a:stretch/>
        </p:blipFill>
        <p:spPr>
          <a:xfrm>
            <a:off x="13022633" y="2147781"/>
            <a:ext cx="1345658" cy="425605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18903847-324D-A323-24C1-14853DE3F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Gestion des </a:t>
            </a:r>
            <a:r>
              <a:rPr lang="fr-FR" b="1" dirty="0">
                <a:solidFill>
                  <a:schemeClr val="bg1"/>
                </a:solidFill>
              </a:rPr>
              <a:t>SPRINTS</a:t>
            </a:r>
          </a:p>
        </p:txBody>
      </p:sp>
      <p:pic>
        <p:nvPicPr>
          <p:cNvPr id="3" name="Image 2" descr="Une image contenant texte, logiciel, Logiciel multimédia, Logiciel de graphisme&#10;&#10;Description générée automatiquement">
            <a:extLst>
              <a:ext uri="{FF2B5EF4-FFF2-40B4-BE49-F238E27FC236}">
                <a16:creationId xmlns:a16="http://schemas.microsoft.com/office/drawing/2014/main" id="{559DF4BD-9C11-2045-170E-74E5CC5573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120" y="1860644"/>
            <a:ext cx="9036818" cy="483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28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8660A4-583E-A2F3-94A2-0E0E136CF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véhicule, Véhicule terrestre, route, plein air&#10;&#10;Description générée automatiquement">
            <a:extLst>
              <a:ext uri="{FF2B5EF4-FFF2-40B4-BE49-F238E27FC236}">
                <a16:creationId xmlns:a16="http://schemas.microsoft.com/office/drawing/2014/main" id="{DF148F25-2DBF-D532-4E20-83AF87140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4306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3F1AC15-48D5-3D29-DDD4-2300588C3A50}"/>
              </a:ext>
            </a:extLst>
          </p:cNvPr>
          <p:cNvSpPr txBox="1"/>
          <p:nvPr/>
        </p:nvSpPr>
        <p:spPr>
          <a:xfrm>
            <a:off x="2349910" y="704740"/>
            <a:ext cx="7030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solidFill>
                  <a:schemeClr val="bg1"/>
                </a:solidFill>
              </a:rPr>
              <a:t>Défis</a:t>
            </a:r>
            <a:r>
              <a:rPr lang="fr-FR" sz="4800" dirty="0">
                <a:solidFill>
                  <a:schemeClr val="bg1"/>
                </a:solidFill>
              </a:rPr>
              <a:t> Techniques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A63AFA3-78CD-5EAD-A028-C19ABF0E91A4}"/>
              </a:ext>
            </a:extLst>
          </p:cNvPr>
          <p:cNvSpPr txBox="1"/>
          <p:nvPr/>
        </p:nvSpPr>
        <p:spPr>
          <a:xfrm>
            <a:off x="747252" y="2064774"/>
            <a:ext cx="8632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Implémentation des API</a:t>
            </a:r>
          </a:p>
        </p:txBody>
      </p:sp>
      <p:pic>
        <p:nvPicPr>
          <p:cNvPr id="9" name="Image 8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27EEB383-F84D-98BB-1168-6D533EE984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023635"/>
            <a:ext cx="7767484" cy="323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03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8660A4-583E-A2F3-94A2-0E0E136CF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véhicule, Véhicule terrestre, route, plein air&#10;&#10;Description générée automatiquement">
            <a:extLst>
              <a:ext uri="{FF2B5EF4-FFF2-40B4-BE49-F238E27FC236}">
                <a16:creationId xmlns:a16="http://schemas.microsoft.com/office/drawing/2014/main" id="{DF148F25-2DBF-D532-4E20-83AF87140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4306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3F1AC15-48D5-3D29-DDD4-2300588C3A50}"/>
              </a:ext>
            </a:extLst>
          </p:cNvPr>
          <p:cNvSpPr txBox="1"/>
          <p:nvPr/>
        </p:nvSpPr>
        <p:spPr>
          <a:xfrm>
            <a:off x="2349910" y="704740"/>
            <a:ext cx="7030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solidFill>
                  <a:schemeClr val="bg1"/>
                </a:solidFill>
              </a:rPr>
              <a:t>Défis</a:t>
            </a:r>
            <a:r>
              <a:rPr lang="fr-FR" sz="4800" dirty="0">
                <a:solidFill>
                  <a:schemeClr val="bg1"/>
                </a:solidFill>
              </a:rPr>
              <a:t> Techniques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A63AFA3-78CD-5EAD-A028-C19ABF0E91A4}"/>
              </a:ext>
            </a:extLst>
          </p:cNvPr>
          <p:cNvSpPr txBox="1"/>
          <p:nvPr/>
        </p:nvSpPr>
        <p:spPr>
          <a:xfrm>
            <a:off x="747252" y="2064774"/>
            <a:ext cx="86327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Gestion des bases de données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chemeClr val="bg1"/>
                </a:solidFill>
              </a:rPr>
              <a:t>Stockage d’image</a:t>
            </a:r>
          </a:p>
        </p:txBody>
      </p:sp>
      <p:pic>
        <p:nvPicPr>
          <p:cNvPr id="4" name="Image 3" descr="Une image contenant texte, reçu, capture d’écran&#10;&#10;Description générée automatiquement">
            <a:extLst>
              <a:ext uri="{FF2B5EF4-FFF2-40B4-BE49-F238E27FC236}">
                <a16:creationId xmlns:a16="http://schemas.microsoft.com/office/drawing/2014/main" id="{B8F19D56-B0FB-7C00-5A91-7AB480C25B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36" y="3600511"/>
            <a:ext cx="5725764" cy="2645906"/>
          </a:xfrm>
          <a:prstGeom prst="rect">
            <a:avLst/>
          </a:prstGeom>
        </p:spPr>
      </p:pic>
      <p:pic>
        <p:nvPicPr>
          <p:cNvPr id="10" name="Image 9" descr="Une image contenant texte, diagramme, ligne, capture d’écran&#10;&#10;Description générée automatiquement">
            <a:extLst>
              <a:ext uri="{FF2B5EF4-FFF2-40B4-BE49-F238E27FC236}">
                <a16:creationId xmlns:a16="http://schemas.microsoft.com/office/drawing/2014/main" id="{AD8BA3B6-D177-2342-B47F-23606C9383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844" y="3157378"/>
            <a:ext cx="5725764" cy="370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681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8660A4-583E-A2F3-94A2-0E0E136CF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véhicule, Véhicule terrestre, route, plein air&#10;&#10;Description générée automatiquement">
            <a:extLst>
              <a:ext uri="{FF2B5EF4-FFF2-40B4-BE49-F238E27FC236}">
                <a16:creationId xmlns:a16="http://schemas.microsoft.com/office/drawing/2014/main" id="{DF148F25-2DBF-D532-4E20-83AF87140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4306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3F1AC15-48D5-3D29-DDD4-2300588C3A50}"/>
              </a:ext>
            </a:extLst>
          </p:cNvPr>
          <p:cNvSpPr txBox="1"/>
          <p:nvPr/>
        </p:nvSpPr>
        <p:spPr>
          <a:xfrm>
            <a:off x="2349910" y="704740"/>
            <a:ext cx="7030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solidFill>
                  <a:schemeClr val="bg1"/>
                </a:solidFill>
              </a:rPr>
              <a:t>Défis</a:t>
            </a:r>
            <a:r>
              <a:rPr lang="fr-FR" sz="4800" dirty="0">
                <a:solidFill>
                  <a:schemeClr val="bg1"/>
                </a:solidFill>
              </a:rPr>
              <a:t> Techniques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A63AFA3-78CD-5EAD-A028-C19ABF0E91A4}"/>
              </a:ext>
            </a:extLst>
          </p:cNvPr>
          <p:cNvSpPr txBox="1"/>
          <p:nvPr/>
        </p:nvSpPr>
        <p:spPr>
          <a:xfrm>
            <a:off x="747252" y="2064774"/>
            <a:ext cx="8632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Apprentissage de Framework</a:t>
            </a:r>
          </a:p>
        </p:txBody>
      </p:sp>
      <p:pic>
        <p:nvPicPr>
          <p:cNvPr id="4" name="Image 3" descr="Une image contenant logo, Graphique, Police, symbole&#10;&#10;Description générée automatiquement">
            <a:extLst>
              <a:ext uri="{FF2B5EF4-FFF2-40B4-BE49-F238E27FC236}">
                <a16:creationId xmlns:a16="http://schemas.microsoft.com/office/drawing/2014/main" id="{7D979EFA-13CB-A694-B272-D777DFCFCD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55" b="15757"/>
          <a:stretch/>
        </p:blipFill>
        <p:spPr>
          <a:xfrm>
            <a:off x="1477509" y="3386799"/>
            <a:ext cx="4002132" cy="2082535"/>
          </a:xfrm>
          <a:prstGeom prst="rect">
            <a:avLst/>
          </a:prstGeom>
        </p:spPr>
      </p:pic>
      <p:pic>
        <p:nvPicPr>
          <p:cNvPr id="10" name="Image 9" descr="Une image contenant Graphique, Police, logo, graphisme&#10;&#10;Description générée automatiquement">
            <a:extLst>
              <a:ext uri="{FF2B5EF4-FFF2-40B4-BE49-F238E27FC236}">
                <a16:creationId xmlns:a16="http://schemas.microsoft.com/office/drawing/2014/main" id="{F3452753-1EC5-A8BF-4031-BB18B1835F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86799"/>
            <a:ext cx="5600874" cy="1940143"/>
          </a:xfrm>
          <a:prstGeom prst="rect">
            <a:avLst/>
          </a:prstGeom>
        </p:spPr>
      </p:pic>
      <p:pic>
        <p:nvPicPr>
          <p:cNvPr id="12" name="Image 11" descr="Une image contenant Police, Graphique, logo, symbole&#10;&#10;Description générée automatiquement">
            <a:extLst>
              <a:ext uri="{FF2B5EF4-FFF2-40B4-BE49-F238E27FC236}">
                <a16:creationId xmlns:a16="http://schemas.microsoft.com/office/drawing/2014/main" id="{7CB3F90E-007D-C811-A734-90E9566043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071" y="5469334"/>
            <a:ext cx="285750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9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8660A4-583E-A2F3-94A2-0E0E136CF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véhicule, Véhicule terrestre, route, plein air&#10;&#10;Description générée automatiquement">
            <a:extLst>
              <a:ext uri="{FF2B5EF4-FFF2-40B4-BE49-F238E27FC236}">
                <a16:creationId xmlns:a16="http://schemas.microsoft.com/office/drawing/2014/main" id="{DF148F25-2DBF-D532-4E20-83AF87140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4306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3F1AC15-48D5-3D29-DDD4-2300588C3A50}"/>
              </a:ext>
            </a:extLst>
          </p:cNvPr>
          <p:cNvSpPr txBox="1"/>
          <p:nvPr/>
        </p:nvSpPr>
        <p:spPr>
          <a:xfrm>
            <a:off x="2349910" y="704740"/>
            <a:ext cx="7030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solidFill>
                  <a:schemeClr val="bg1"/>
                </a:solidFill>
              </a:rPr>
              <a:t>Défis</a:t>
            </a:r>
            <a:r>
              <a:rPr lang="fr-FR" sz="4800" dirty="0">
                <a:solidFill>
                  <a:schemeClr val="bg1"/>
                </a:solidFill>
              </a:rPr>
              <a:t> Techniques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A63AFA3-78CD-5EAD-A028-C19ABF0E91A4}"/>
              </a:ext>
            </a:extLst>
          </p:cNvPr>
          <p:cNvSpPr txBox="1"/>
          <p:nvPr/>
        </p:nvSpPr>
        <p:spPr>
          <a:xfrm>
            <a:off x="747252" y="2064774"/>
            <a:ext cx="86327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Gestion des courses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chemeClr val="bg1"/>
                </a:solidFill>
              </a:rPr>
              <a:t>Implémentation pour plusieurs joueurs</a:t>
            </a:r>
          </a:p>
        </p:txBody>
      </p:sp>
      <p:pic>
        <p:nvPicPr>
          <p:cNvPr id="10" name="Image 9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D06C4B74-B1F7-77F5-03F0-758A258722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39" y="3261359"/>
            <a:ext cx="5916687" cy="3323529"/>
          </a:xfrm>
          <a:prstGeom prst="rect">
            <a:avLst/>
          </a:prstGeom>
        </p:spPr>
      </p:pic>
      <p:pic>
        <p:nvPicPr>
          <p:cNvPr id="4" name="Image 3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4F5DC19A-0A34-294D-1C25-8C1A7E883B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613" y="3596641"/>
            <a:ext cx="6777382" cy="320385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11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8660A4-583E-A2F3-94A2-0E0E136CF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véhicule, Véhicule terrestre, route, plein air&#10;&#10;Description générée automatiquement">
            <a:extLst>
              <a:ext uri="{FF2B5EF4-FFF2-40B4-BE49-F238E27FC236}">
                <a16:creationId xmlns:a16="http://schemas.microsoft.com/office/drawing/2014/main" id="{DF148F25-2DBF-D532-4E20-83AF87140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4306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3F1AC15-48D5-3D29-DDD4-2300588C3A50}"/>
              </a:ext>
            </a:extLst>
          </p:cNvPr>
          <p:cNvSpPr txBox="1"/>
          <p:nvPr/>
        </p:nvSpPr>
        <p:spPr>
          <a:xfrm>
            <a:off x="2349910" y="704740"/>
            <a:ext cx="7030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solidFill>
                  <a:schemeClr val="bg1"/>
                </a:solidFill>
              </a:rPr>
              <a:t>Défis</a:t>
            </a:r>
            <a:r>
              <a:rPr lang="fr-FR" sz="4800" dirty="0">
                <a:solidFill>
                  <a:schemeClr val="bg1"/>
                </a:solidFill>
              </a:rPr>
              <a:t> futures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A63AFA3-78CD-5EAD-A028-C19ABF0E91A4}"/>
              </a:ext>
            </a:extLst>
          </p:cNvPr>
          <p:cNvSpPr txBox="1"/>
          <p:nvPr/>
        </p:nvSpPr>
        <p:spPr>
          <a:xfrm>
            <a:off x="747252" y="2064774"/>
            <a:ext cx="86327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Mises en production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chemeClr val="bg1"/>
                </a:solidFill>
              </a:rPr>
              <a:t>Problème de licence / droits</a:t>
            </a:r>
          </a:p>
        </p:txBody>
      </p:sp>
    </p:spTree>
    <p:extLst>
      <p:ext uri="{BB962C8B-B14F-4D97-AF65-F5344CB8AC3E}">
        <p14:creationId xmlns:p14="http://schemas.microsoft.com/office/powerpoint/2010/main" val="27514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Équipement de protection individuelle, pompier, casque, Visage humain&#10;&#10;Description générée automatiquement">
            <a:extLst>
              <a:ext uri="{FF2B5EF4-FFF2-40B4-BE49-F238E27FC236}">
                <a16:creationId xmlns:a16="http://schemas.microsoft.com/office/drawing/2014/main" id="{7B75573C-E14A-3BF9-8DBF-9233586EB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2" b="6299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A7C95AD-74B9-EE3F-BEA5-9FA35D71088D}"/>
              </a:ext>
            </a:extLst>
          </p:cNvPr>
          <p:cNvSpPr/>
          <p:nvPr/>
        </p:nvSpPr>
        <p:spPr>
          <a:xfrm>
            <a:off x="-115747" y="-92598"/>
            <a:ext cx="12442785" cy="2060293"/>
          </a:xfrm>
          <a:prstGeom prst="rect">
            <a:avLst/>
          </a:prstGeom>
          <a:gradFill>
            <a:gsLst>
              <a:gs pos="2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C5C25F0-32E4-72C5-D5D1-0D0F2BD47183}"/>
              </a:ext>
            </a:extLst>
          </p:cNvPr>
          <p:cNvSpPr txBox="1"/>
          <p:nvPr/>
        </p:nvSpPr>
        <p:spPr>
          <a:xfrm>
            <a:off x="327948" y="208344"/>
            <a:ext cx="118640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elix Titling" panose="04060505060202020A04" pitchFamily="82" charset="0"/>
              </a:rPr>
              <a:t>Merci de nous avoir Écoutés !</a:t>
            </a:r>
          </a:p>
        </p:txBody>
      </p:sp>
    </p:spTree>
    <p:extLst>
      <p:ext uri="{BB962C8B-B14F-4D97-AF65-F5344CB8AC3E}">
        <p14:creationId xmlns:p14="http://schemas.microsoft.com/office/powerpoint/2010/main" val="305043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flas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Graphique, Caractère coloré, ligne, art&#10;&#10;Description générée automatiquement">
            <a:extLst>
              <a:ext uri="{FF2B5EF4-FFF2-40B4-BE49-F238E27FC236}">
                <a16:creationId xmlns:a16="http://schemas.microsoft.com/office/drawing/2014/main" id="{5E4E89F8-FEA3-9C64-6048-2FDE576F6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ous-titre 2">
            <a:extLst>
              <a:ext uri="{FF2B5EF4-FFF2-40B4-BE49-F238E27FC236}">
                <a16:creationId xmlns:a16="http://schemas.microsoft.com/office/drawing/2014/main" id="{489562F6-AFD0-2BD1-5A98-BD93AFA7D1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99844"/>
            <a:ext cx="9144000" cy="1655762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Ce projet vous est proposé par :</a:t>
            </a:r>
          </a:p>
          <a:p>
            <a:r>
              <a:rPr lang="fr-FR" dirty="0"/>
              <a:t>Jimmy</a:t>
            </a:r>
            <a:br>
              <a:rPr lang="fr-FR" dirty="0"/>
            </a:br>
            <a:r>
              <a:rPr lang="fr-FR" dirty="0" err="1"/>
              <a:t>Clement</a:t>
            </a:r>
            <a:br>
              <a:rPr lang="fr-FR" dirty="0"/>
            </a:br>
            <a:r>
              <a:rPr lang="fr-FR" dirty="0" err="1"/>
              <a:t>Hider</a:t>
            </a:r>
            <a:br>
              <a:rPr lang="fr-FR" dirty="0"/>
            </a:br>
            <a:r>
              <a:rPr lang="fr-FR" dirty="0"/>
              <a:t>Omar</a:t>
            </a:r>
            <a:br>
              <a:rPr lang="fr-FR" dirty="0"/>
            </a:br>
            <a:r>
              <a:rPr lang="fr-FR" dirty="0"/>
              <a:t>Mael</a:t>
            </a:r>
          </a:p>
        </p:txBody>
      </p:sp>
      <p:pic>
        <p:nvPicPr>
          <p:cNvPr id="19" name="Image 18" descr="Une image contenant logo, Graphique, capture d’écran, Police&#10;&#10;Description générée automatiquement">
            <a:extLst>
              <a:ext uri="{FF2B5EF4-FFF2-40B4-BE49-F238E27FC236}">
                <a16:creationId xmlns:a16="http://schemas.microsoft.com/office/drawing/2014/main" id="{CC688923-9C18-6109-531A-990807A58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929" y="183995"/>
            <a:ext cx="7846142" cy="44134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1FD943ED-2362-6E00-D2A4-C085D9ED985E}"/>
              </a:ext>
            </a:extLst>
          </p:cNvPr>
          <p:cNvSpPr txBox="1"/>
          <p:nvPr/>
        </p:nvSpPr>
        <p:spPr>
          <a:xfrm>
            <a:off x="2172929" y="3339025"/>
            <a:ext cx="78363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b="1" i="1" dirty="0">
                <a:solidFill>
                  <a:schemeClr val="bg1"/>
                </a:solidFill>
              </a:rPr>
              <a:t>MANAGER 2024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C79EB9-6B5F-0ABE-3DA2-267266DE8DE1}"/>
              </a:ext>
            </a:extLst>
          </p:cNvPr>
          <p:cNvSpPr/>
          <p:nvPr/>
        </p:nvSpPr>
        <p:spPr>
          <a:xfrm>
            <a:off x="-396240" y="-228600"/>
            <a:ext cx="12908280" cy="7452360"/>
          </a:xfrm>
          <a:prstGeom prst="rect">
            <a:avLst/>
          </a:prstGeom>
          <a:solidFill>
            <a:schemeClr val="tx1">
              <a:alpha val="14902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 descr="Une image contenant Graphique, capture d’écran, lampe, graphisme&#10;&#10;Description générée automatiquement">
            <a:extLst>
              <a:ext uri="{FF2B5EF4-FFF2-40B4-BE49-F238E27FC236}">
                <a16:creationId xmlns:a16="http://schemas.microsoft.com/office/drawing/2014/main" id="{1CF9603E-AECA-FE3C-5C84-A0ED622B37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2" t="747" r="-102"/>
          <a:stretch/>
        </p:blipFill>
        <p:spPr>
          <a:xfrm>
            <a:off x="-182880" y="-56164"/>
            <a:ext cx="12405360" cy="694464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DC004F9-9B3E-1246-6339-B87A311550AC}"/>
              </a:ext>
            </a:extLst>
          </p:cNvPr>
          <p:cNvSpPr txBox="1"/>
          <p:nvPr/>
        </p:nvSpPr>
        <p:spPr>
          <a:xfrm>
            <a:off x="3834326" y="2696173"/>
            <a:ext cx="45233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solidFill>
                  <a:schemeClr val="bg1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CHARGEMENT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3923F3-F70E-C902-EAC9-F7B3B11ED0DE}"/>
              </a:ext>
            </a:extLst>
          </p:cNvPr>
          <p:cNvSpPr/>
          <p:nvPr/>
        </p:nvSpPr>
        <p:spPr>
          <a:xfrm>
            <a:off x="4542503" y="7310823"/>
            <a:ext cx="3106994" cy="37700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4000">
                <a:schemeClr val="bg2">
                  <a:lumMod val="1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63500">
              <a:srgbClr val="7C0018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JIMMY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C91E5B-BB8F-7BE7-99C8-64FE0C761F94}"/>
              </a:ext>
            </a:extLst>
          </p:cNvPr>
          <p:cNvSpPr/>
          <p:nvPr/>
        </p:nvSpPr>
        <p:spPr>
          <a:xfrm>
            <a:off x="4542503" y="7848266"/>
            <a:ext cx="3106994" cy="37700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4000">
                <a:schemeClr val="bg2">
                  <a:lumMod val="1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63500">
              <a:srgbClr val="7C0018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CLEMENT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5E7B66-4C6F-9538-3C33-965C05416003}"/>
              </a:ext>
            </a:extLst>
          </p:cNvPr>
          <p:cNvSpPr/>
          <p:nvPr/>
        </p:nvSpPr>
        <p:spPr>
          <a:xfrm>
            <a:off x="4542503" y="8407425"/>
            <a:ext cx="3106994" cy="37700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4000">
                <a:schemeClr val="bg2">
                  <a:lumMod val="1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63500">
              <a:srgbClr val="7C0018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HIDER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DC939B-34A0-5261-4DCD-482B292EC48D}"/>
              </a:ext>
            </a:extLst>
          </p:cNvPr>
          <p:cNvSpPr/>
          <p:nvPr/>
        </p:nvSpPr>
        <p:spPr>
          <a:xfrm>
            <a:off x="4542503" y="8966585"/>
            <a:ext cx="3106994" cy="37700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4000">
                <a:schemeClr val="bg2">
                  <a:lumMod val="1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63500">
              <a:srgbClr val="7C0018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OMAR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EA7856-11AE-8052-88BF-DBFB77353BAC}"/>
              </a:ext>
            </a:extLst>
          </p:cNvPr>
          <p:cNvSpPr/>
          <p:nvPr/>
        </p:nvSpPr>
        <p:spPr>
          <a:xfrm>
            <a:off x="4542503" y="9525744"/>
            <a:ext cx="3106994" cy="37700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4000">
                <a:schemeClr val="bg2">
                  <a:lumMod val="1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63500">
              <a:srgbClr val="7C0018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MAEL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2A2D83AE-29C1-8EA0-1DAD-CB4836972F18}"/>
              </a:ext>
            </a:extLst>
          </p:cNvPr>
          <p:cNvSpPr/>
          <p:nvPr/>
        </p:nvSpPr>
        <p:spPr>
          <a:xfrm>
            <a:off x="4281951" y="3527170"/>
            <a:ext cx="3775587" cy="547667"/>
          </a:xfrm>
          <a:prstGeom prst="roundRect">
            <a:avLst/>
          </a:prstGeom>
          <a:noFill/>
          <a:ln w="57150"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15163FED-832E-94FD-EE39-70CDDCCC9572}"/>
              </a:ext>
            </a:extLst>
          </p:cNvPr>
          <p:cNvSpPr/>
          <p:nvPr/>
        </p:nvSpPr>
        <p:spPr>
          <a:xfrm>
            <a:off x="4370441" y="3615660"/>
            <a:ext cx="422787" cy="3736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5585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">
        <p159:morph option="byObject"/>
      </p:transition>
    </mc:Choice>
    <mc:Fallback xmlns="">
      <p:transition spd="slow" advTm="1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F99327-9B66-B798-7A8A-CB65AC4AE209}"/>
              </a:ext>
            </a:extLst>
          </p:cNvPr>
          <p:cNvSpPr/>
          <p:nvPr/>
        </p:nvSpPr>
        <p:spPr>
          <a:xfrm>
            <a:off x="-90435" y="-70338"/>
            <a:ext cx="12518348" cy="694464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 descr="Une image contenant Graphique, Caractère coloré, ligne, art&#10;&#10;Description générée automatiquement">
            <a:extLst>
              <a:ext uri="{FF2B5EF4-FFF2-40B4-BE49-F238E27FC236}">
                <a16:creationId xmlns:a16="http://schemas.microsoft.com/office/drawing/2014/main" id="{5E4E89F8-FEA3-9C64-6048-2FDE576F6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ous-titre 2">
            <a:extLst>
              <a:ext uri="{FF2B5EF4-FFF2-40B4-BE49-F238E27FC236}">
                <a16:creationId xmlns:a16="http://schemas.microsoft.com/office/drawing/2014/main" id="{489562F6-AFD0-2BD1-5A98-BD93AFA7D1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99844"/>
            <a:ext cx="9144000" cy="1655762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Ce projet vous est proposé par :</a:t>
            </a:r>
          </a:p>
          <a:p>
            <a:r>
              <a:rPr lang="fr-FR" dirty="0"/>
              <a:t>Jimmy</a:t>
            </a:r>
            <a:br>
              <a:rPr lang="fr-FR" dirty="0"/>
            </a:br>
            <a:r>
              <a:rPr lang="fr-FR" dirty="0" err="1"/>
              <a:t>Clement</a:t>
            </a:r>
            <a:br>
              <a:rPr lang="fr-FR" dirty="0"/>
            </a:br>
            <a:r>
              <a:rPr lang="fr-FR" dirty="0" err="1"/>
              <a:t>Hider</a:t>
            </a:r>
            <a:br>
              <a:rPr lang="fr-FR" dirty="0"/>
            </a:br>
            <a:r>
              <a:rPr lang="fr-FR" dirty="0"/>
              <a:t>Omar</a:t>
            </a:r>
            <a:br>
              <a:rPr lang="fr-FR" dirty="0"/>
            </a:br>
            <a:r>
              <a:rPr lang="fr-FR" dirty="0"/>
              <a:t>Mael</a:t>
            </a:r>
          </a:p>
        </p:txBody>
      </p:sp>
      <p:pic>
        <p:nvPicPr>
          <p:cNvPr id="19" name="Image 18" descr="Une image contenant logo, Graphique, capture d’écran, Police&#10;&#10;Description générée automatiquement">
            <a:extLst>
              <a:ext uri="{FF2B5EF4-FFF2-40B4-BE49-F238E27FC236}">
                <a16:creationId xmlns:a16="http://schemas.microsoft.com/office/drawing/2014/main" id="{CC688923-9C18-6109-531A-990807A58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929" y="183995"/>
            <a:ext cx="7846142" cy="44134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1FD943ED-2362-6E00-D2A4-C085D9ED985E}"/>
              </a:ext>
            </a:extLst>
          </p:cNvPr>
          <p:cNvSpPr txBox="1"/>
          <p:nvPr/>
        </p:nvSpPr>
        <p:spPr>
          <a:xfrm>
            <a:off x="2172929" y="3339025"/>
            <a:ext cx="78363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b="1" i="1" dirty="0">
                <a:solidFill>
                  <a:schemeClr val="bg1"/>
                </a:solidFill>
              </a:rPr>
              <a:t>MANAGER 2024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C79EB9-6B5F-0ABE-3DA2-267266DE8DE1}"/>
              </a:ext>
            </a:extLst>
          </p:cNvPr>
          <p:cNvSpPr/>
          <p:nvPr/>
        </p:nvSpPr>
        <p:spPr>
          <a:xfrm>
            <a:off x="-396240" y="-228600"/>
            <a:ext cx="12908280" cy="7452360"/>
          </a:xfrm>
          <a:prstGeom prst="rect">
            <a:avLst/>
          </a:prstGeom>
          <a:solidFill>
            <a:schemeClr val="tx1">
              <a:alpha val="14902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 descr="Une image contenant Graphique, capture d’écran, lampe, graphisme&#10;&#10;Description générée automatiquement">
            <a:extLst>
              <a:ext uri="{FF2B5EF4-FFF2-40B4-BE49-F238E27FC236}">
                <a16:creationId xmlns:a16="http://schemas.microsoft.com/office/drawing/2014/main" id="{1CF9603E-AECA-FE3C-5C84-A0ED622B37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2" t="747" r="-102"/>
          <a:stretch/>
        </p:blipFill>
        <p:spPr>
          <a:xfrm>
            <a:off x="-182880" y="-56164"/>
            <a:ext cx="12405360" cy="694464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DC004F9-9B3E-1246-6339-B87A311550AC}"/>
              </a:ext>
            </a:extLst>
          </p:cNvPr>
          <p:cNvSpPr txBox="1"/>
          <p:nvPr/>
        </p:nvSpPr>
        <p:spPr>
          <a:xfrm>
            <a:off x="3834326" y="2696173"/>
            <a:ext cx="45233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solidFill>
                  <a:schemeClr val="bg1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CHARGEMENT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3923F3-F70E-C902-EAC9-F7B3B11ED0DE}"/>
              </a:ext>
            </a:extLst>
          </p:cNvPr>
          <p:cNvSpPr/>
          <p:nvPr/>
        </p:nvSpPr>
        <p:spPr>
          <a:xfrm>
            <a:off x="4542503" y="7310823"/>
            <a:ext cx="3106994" cy="37700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4000">
                <a:schemeClr val="bg2">
                  <a:lumMod val="1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63500">
              <a:srgbClr val="7C0018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JIMMY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C91E5B-BB8F-7BE7-99C8-64FE0C761F94}"/>
              </a:ext>
            </a:extLst>
          </p:cNvPr>
          <p:cNvSpPr/>
          <p:nvPr/>
        </p:nvSpPr>
        <p:spPr>
          <a:xfrm>
            <a:off x="4542503" y="7848266"/>
            <a:ext cx="3106994" cy="37700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4000">
                <a:schemeClr val="bg2">
                  <a:lumMod val="1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63500">
              <a:srgbClr val="7C0018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CLEMENT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5E7B66-4C6F-9538-3C33-965C05416003}"/>
              </a:ext>
            </a:extLst>
          </p:cNvPr>
          <p:cNvSpPr/>
          <p:nvPr/>
        </p:nvSpPr>
        <p:spPr>
          <a:xfrm>
            <a:off x="4542503" y="8407425"/>
            <a:ext cx="3106994" cy="37700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4000">
                <a:schemeClr val="bg2">
                  <a:lumMod val="1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63500">
              <a:srgbClr val="7C0018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HIDER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DC939B-34A0-5261-4DCD-482B292EC48D}"/>
              </a:ext>
            </a:extLst>
          </p:cNvPr>
          <p:cNvSpPr/>
          <p:nvPr/>
        </p:nvSpPr>
        <p:spPr>
          <a:xfrm>
            <a:off x="4542503" y="8966585"/>
            <a:ext cx="3106994" cy="37700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4000">
                <a:schemeClr val="bg2">
                  <a:lumMod val="1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63500">
              <a:srgbClr val="7C0018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OMAR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EA7856-11AE-8052-88BF-DBFB77353BAC}"/>
              </a:ext>
            </a:extLst>
          </p:cNvPr>
          <p:cNvSpPr/>
          <p:nvPr/>
        </p:nvSpPr>
        <p:spPr>
          <a:xfrm>
            <a:off x="4542503" y="9525744"/>
            <a:ext cx="3106994" cy="37700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4000">
                <a:schemeClr val="bg2">
                  <a:lumMod val="1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63500">
              <a:srgbClr val="7C0018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MAEL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2A2D83AE-29C1-8EA0-1DAD-CB4836972F18}"/>
              </a:ext>
            </a:extLst>
          </p:cNvPr>
          <p:cNvSpPr/>
          <p:nvPr/>
        </p:nvSpPr>
        <p:spPr>
          <a:xfrm>
            <a:off x="4281951" y="3527170"/>
            <a:ext cx="3775587" cy="547667"/>
          </a:xfrm>
          <a:prstGeom prst="roundRect">
            <a:avLst/>
          </a:prstGeom>
          <a:noFill/>
          <a:ln w="57150"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15163FED-832E-94FD-EE39-70CDDCCC9572}"/>
              </a:ext>
            </a:extLst>
          </p:cNvPr>
          <p:cNvSpPr/>
          <p:nvPr/>
        </p:nvSpPr>
        <p:spPr>
          <a:xfrm>
            <a:off x="4370441" y="3615660"/>
            <a:ext cx="3574024" cy="3736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5778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">
        <p159:morph option="byObject"/>
      </p:transition>
    </mc:Choice>
    <mc:Fallback xmlns="">
      <p:transition spd="slow" advTm="1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3519CD4-436A-30F5-382B-98BB5CBE4669}"/>
              </a:ext>
            </a:extLst>
          </p:cNvPr>
          <p:cNvSpPr/>
          <p:nvPr/>
        </p:nvSpPr>
        <p:spPr>
          <a:xfrm>
            <a:off x="-90435" y="-70338"/>
            <a:ext cx="12518348" cy="694464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 descr="Une image contenant roue, pneu, véhicule, sport mécanique&#10;&#10;Description générée automatiquement">
            <a:extLst>
              <a:ext uri="{FF2B5EF4-FFF2-40B4-BE49-F238E27FC236}">
                <a16:creationId xmlns:a16="http://schemas.microsoft.com/office/drawing/2014/main" id="{210D3321-2073-A578-8F4B-23970A277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13" y="2097089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0C169B6-3D06-1A31-656F-06736E41B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" y="128423"/>
            <a:ext cx="12029440" cy="1325563"/>
          </a:xfrm>
        </p:spPr>
        <p:txBody>
          <a:bodyPr>
            <a:norm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Sommaire : </a:t>
            </a:r>
            <a:endParaRPr lang="fr-FR" dirty="0">
              <a:solidFill>
                <a:schemeClr val="bg1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7358F5F-A901-1E1C-905F-1E9ED320FCD9}"/>
              </a:ext>
            </a:extLst>
          </p:cNvPr>
          <p:cNvSpPr txBox="1"/>
          <p:nvPr/>
        </p:nvSpPr>
        <p:spPr>
          <a:xfrm>
            <a:off x="3834326" y="6842510"/>
            <a:ext cx="45233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solidFill>
                  <a:schemeClr val="bg1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CHARGEMENT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A391184F-1762-7D89-8793-4206EDD01A4C}"/>
              </a:ext>
            </a:extLst>
          </p:cNvPr>
          <p:cNvSpPr/>
          <p:nvPr/>
        </p:nvSpPr>
        <p:spPr>
          <a:xfrm>
            <a:off x="4281951" y="7673507"/>
            <a:ext cx="3775587" cy="547667"/>
          </a:xfrm>
          <a:prstGeom prst="roundRect">
            <a:avLst/>
          </a:prstGeom>
          <a:noFill/>
          <a:ln w="57150"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E4DA11E-3E5E-4761-F0E7-500AEC114F6B}"/>
              </a:ext>
            </a:extLst>
          </p:cNvPr>
          <p:cNvSpPr/>
          <p:nvPr/>
        </p:nvSpPr>
        <p:spPr>
          <a:xfrm>
            <a:off x="4370441" y="7761997"/>
            <a:ext cx="3574024" cy="3736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 descr="Une image contenant Graphique, capture d’écran, lampe, graphisme&#10;&#10;Description générée automatiquement">
            <a:extLst>
              <a:ext uri="{FF2B5EF4-FFF2-40B4-BE49-F238E27FC236}">
                <a16:creationId xmlns:a16="http://schemas.microsoft.com/office/drawing/2014/main" id="{23AB048B-FC12-40A9-6BE8-F7B43D950B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2" t="747" r="-102"/>
          <a:stretch/>
        </p:blipFill>
        <p:spPr>
          <a:xfrm>
            <a:off x="22553" y="-7102960"/>
            <a:ext cx="12405360" cy="694464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FFD3E07-1E64-8032-0408-5E96D629CB28}"/>
              </a:ext>
            </a:extLst>
          </p:cNvPr>
          <p:cNvSpPr txBox="1"/>
          <p:nvPr/>
        </p:nvSpPr>
        <p:spPr>
          <a:xfrm>
            <a:off x="628291" y="1194423"/>
            <a:ext cx="107545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</a:rPr>
              <a:t>1) Introduction</a:t>
            </a:r>
          </a:p>
          <a:p>
            <a:r>
              <a:rPr lang="fr-FR" sz="3600" b="1" dirty="0">
                <a:solidFill>
                  <a:schemeClr val="bg1"/>
                </a:solidFill>
              </a:rPr>
              <a:t>2) Démonstration de l’application</a:t>
            </a:r>
          </a:p>
          <a:p>
            <a:r>
              <a:rPr lang="fr-FR" sz="3600" b="1" dirty="0">
                <a:solidFill>
                  <a:schemeClr val="bg1"/>
                </a:solidFill>
              </a:rPr>
              <a:t>3) Décomposition de l’application</a:t>
            </a:r>
          </a:p>
          <a:p>
            <a:r>
              <a:rPr lang="fr-FR" sz="3600" b="1" dirty="0">
                <a:solidFill>
                  <a:schemeClr val="bg1"/>
                </a:solidFill>
              </a:rPr>
              <a:t>4) Organisation du travail </a:t>
            </a:r>
          </a:p>
          <a:p>
            <a:r>
              <a:rPr lang="fr-FR" sz="3600" b="1" dirty="0">
                <a:solidFill>
                  <a:schemeClr val="bg1"/>
                </a:solidFill>
              </a:rPr>
              <a:t>5) Défi techniques </a:t>
            </a:r>
          </a:p>
        </p:txBody>
      </p:sp>
    </p:spTree>
    <p:extLst>
      <p:ext uri="{BB962C8B-B14F-4D97-AF65-F5344CB8AC3E}">
        <p14:creationId xmlns:p14="http://schemas.microsoft.com/office/powerpoint/2010/main" val="2330455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3519CD4-436A-30F5-382B-98BB5CBE4669}"/>
              </a:ext>
            </a:extLst>
          </p:cNvPr>
          <p:cNvSpPr/>
          <p:nvPr/>
        </p:nvSpPr>
        <p:spPr>
          <a:xfrm>
            <a:off x="-90435" y="-70338"/>
            <a:ext cx="12518348" cy="694464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 descr="Une image contenant roue, pneu, véhicule, sport mécanique&#10;&#10;Description générée automatiquement">
            <a:extLst>
              <a:ext uri="{FF2B5EF4-FFF2-40B4-BE49-F238E27FC236}">
                <a16:creationId xmlns:a16="http://schemas.microsoft.com/office/drawing/2014/main" id="{210D3321-2073-A578-8F4B-23970A277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06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0C169B6-3D06-1A31-656F-06736E41B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" y="128423"/>
            <a:ext cx="12029440" cy="1325563"/>
          </a:xfrm>
        </p:spPr>
        <p:txBody>
          <a:bodyPr>
            <a:norm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</a:rPr>
              <a:t>Introduction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D3E07-1E64-8032-0408-5E96D629CB28}"/>
              </a:ext>
            </a:extLst>
          </p:cNvPr>
          <p:cNvSpPr txBox="1"/>
          <p:nvPr/>
        </p:nvSpPr>
        <p:spPr>
          <a:xfrm>
            <a:off x="4754880" y="1130820"/>
            <a:ext cx="2682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gradFill flip="none" rotWithShape="1">
                  <a:gsLst>
                    <a:gs pos="0">
                      <a:srgbClr val="00B050">
                        <a:shade val="30000"/>
                        <a:satMod val="115000"/>
                      </a:srgbClr>
                    </a:gs>
                    <a:gs pos="50000">
                      <a:srgbClr val="00B050">
                        <a:shade val="67500"/>
                        <a:satMod val="115000"/>
                      </a:srgbClr>
                    </a:gs>
                    <a:gs pos="100000">
                      <a:srgbClr val="00B05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</a:rPr>
              <a:t>F1 Manager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001E282-D3AB-1DB6-DC03-69E4EF2B9875}"/>
              </a:ext>
            </a:extLst>
          </p:cNvPr>
          <p:cNvSpPr txBox="1"/>
          <p:nvPr/>
        </p:nvSpPr>
        <p:spPr>
          <a:xfrm>
            <a:off x="1621405" y="4620460"/>
            <a:ext cx="9094668" cy="181588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bg1"/>
                </a:solidFill>
              </a:rPr>
              <a:t>Notre client : </a:t>
            </a:r>
            <a:r>
              <a:rPr lang="fr-FR" sz="2800" b="1" dirty="0" err="1">
                <a:solidFill>
                  <a:schemeClr val="bg1"/>
                </a:solidFill>
              </a:rPr>
              <a:t>Moshin</a:t>
            </a:r>
            <a:endParaRPr lang="fr-FR" sz="28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bg1"/>
                </a:solidFill>
              </a:rPr>
              <a:t>Notre mission : réaliser un jeu dans l’univers de la </a:t>
            </a:r>
            <a:r>
              <a:rPr lang="fr-FR" sz="2800" b="1" dirty="0">
                <a:solidFill>
                  <a:schemeClr val="bg1"/>
                </a:solidFill>
              </a:rPr>
              <a:t>formule 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bg1"/>
                </a:solidFill>
              </a:rPr>
              <a:t>Nos ressources : un </a:t>
            </a:r>
            <a:r>
              <a:rPr lang="fr-FR" sz="2800" b="1" dirty="0">
                <a:solidFill>
                  <a:schemeClr val="bg1"/>
                </a:solidFill>
              </a:rPr>
              <a:t>début</a:t>
            </a:r>
            <a:r>
              <a:rPr lang="fr-FR" sz="2800" dirty="0">
                <a:solidFill>
                  <a:schemeClr val="bg1"/>
                </a:solidFill>
              </a:rPr>
              <a:t> de front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AEA849-2987-B681-6C79-0DD41B68A104}"/>
              </a:ext>
            </a:extLst>
          </p:cNvPr>
          <p:cNvSpPr/>
          <p:nvPr/>
        </p:nvSpPr>
        <p:spPr>
          <a:xfrm>
            <a:off x="3923818" y="-3054266"/>
            <a:ext cx="5393802" cy="2630970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200" b="1" dirty="0">
                <a:solidFill>
                  <a:srgbClr val="C00000"/>
                </a:solidFill>
              </a:rPr>
              <a:t>PRIVATE</a:t>
            </a:r>
            <a:endParaRPr lang="fr-FR" b="1" dirty="0">
              <a:solidFill>
                <a:srgbClr val="C0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022E8E-5D4E-F66A-B133-B5E3A48CE9FD}"/>
              </a:ext>
            </a:extLst>
          </p:cNvPr>
          <p:cNvSpPr/>
          <p:nvPr/>
        </p:nvSpPr>
        <p:spPr>
          <a:xfrm>
            <a:off x="9224270" y="7133434"/>
            <a:ext cx="2106593" cy="263097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chemeClr val="accent6"/>
                </a:solidFill>
              </a:rPr>
              <a:t>PUBLIC</a:t>
            </a:r>
            <a:endParaRPr lang="fr-FR" sz="800" b="1" dirty="0">
              <a:solidFill>
                <a:schemeClr val="accent6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D432BC-7A70-4CB3-4A21-82B4A6077D0F}"/>
              </a:ext>
            </a:extLst>
          </p:cNvPr>
          <p:cNvSpPr/>
          <p:nvPr/>
        </p:nvSpPr>
        <p:spPr>
          <a:xfrm>
            <a:off x="774751" y="7133434"/>
            <a:ext cx="3059575" cy="263097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chemeClr val="accent6"/>
                </a:solidFill>
              </a:rPr>
              <a:t>PUBLIC</a:t>
            </a:r>
            <a:endParaRPr lang="fr-FR" sz="8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429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FF1FD6D-10EC-8776-583E-E4DE58FC5243}"/>
              </a:ext>
            </a:extLst>
          </p:cNvPr>
          <p:cNvSpPr/>
          <p:nvPr/>
        </p:nvSpPr>
        <p:spPr>
          <a:xfrm>
            <a:off x="-90435" y="-70338"/>
            <a:ext cx="12518348" cy="694464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 descr="Une image contenant véhicule, roue, Pièce auto, voiture&#10;&#10;Description générée automatiquement">
            <a:extLst>
              <a:ext uri="{FF2B5EF4-FFF2-40B4-BE49-F238E27FC236}">
                <a16:creationId xmlns:a16="http://schemas.microsoft.com/office/drawing/2014/main" id="{D16DCDD8-6904-1F87-7726-9E2F3F1B4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6306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0C169B6-3D06-1A31-656F-06736E41B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" y="128423"/>
            <a:ext cx="12029440" cy="1325563"/>
          </a:xfrm>
        </p:spPr>
        <p:txBody>
          <a:bodyPr>
            <a:norm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DEMO LIVE </a:t>
            </a:r>
            <a:r>
              <a:rPr lang="fr-FR" dirty="0">
                <a:solidFill>
                  <a:schemeClr val="bg1"/>
                </a:solidFill>
              </a:rPr>
              <a:t>de l’application</a:t>
            </a:r>
          </a:p>
        </p:txBody>
      </p:sp>
    </p:spTree>
    <p:extLst>
      <p:ext uri="{BB962C8B-B14F-4D97-AF65-F5344CB8AC3E}">
        <p14:creationId xmlns:p14="http://schemas.microsoft.com/office/powerpoint/2010/main" val="2291229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 descr="Une image contenant véhicule, roue, Pièce auto, voiture&#10;&#10;Description générée automatiquement">
            <a:extLst>
              <a:ext uri="{FF2B5EF4-FFF2-40B4-BE49-F238E27FC236}">
                <a16:creationId xmlns:a16="http://schemas.microsoft.com/office/drawing/2014/main" id="{D16DCDD8-6904-1F87-7726-9E2F3F1B4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6306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BD0B6F-B0A1-F2F8-26E0-E388BD7D187C}"/>
              </a:ext>
            </a:extLst>
          </p:cNvPr>
          <p:cNvSpPr/>
          <p:nvPr/>
        </p:nvSpPr>
        <p:spPr>
          <a:xfrm>
            <a:off x="-2" y="-27016"/>
            <a:ext cx="12518348" cy="694464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FF1FD6D-10EC-8776-583E-E4DE58FC5243}"/>
              </a:ext>
            </a:extLst>
          </p:cNvPr>
          <p:cNvSpPr/>
          <p:nvPr/>
        </p:nvSpPr>
        <p:spPr>
          <a:xfrm>
            <a:off x="-90435" y="-70338"/>
            <a:ext cx="12518348" cy="694464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0C169B6-3D06-1A31-656F-06736E41B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" y="128423"/>
            <a:ext cx="12029440" cy="1325563"/>
          </a:xfrm>
        </p:spPr>
        <p:txBody>
          <a:bodyPr>
            <a:norm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Décomposition de l’application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D3E07-1E64-8032-0408-5E96D629CB28}"/>
              </a:ext>
            </a:extLst>
          </p:cNvPr>
          <p:cNvSpPr txBox="1"/>
          <p:nvPr/>
        </p:nvSpPr>
        <p:spPr>
          <a:xfrm>
            <a:off x="4206917" y="1025946"/>
            <a:ext cx="3778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CC0066"/>
                </a:solidFill>
              </a:rPr>
              <a:t>FRONT-END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644B5E-21EA-E5A9-FEBD-11ADC4D08504}"/>
              </a:ext>
            </a:extLst>
          </p:cNvPr>
          <p:cNvSpPr/>
          <p:nvPr/>
        </p:nvSpPr>
        <p:spPr>
          <a:xfrm rot="10800000">
            <a:off x="-250787" y="4814013"/>
            <a:ext cx="12442785" cy="2060293"/>
          </a:xfrm>
          <a:prstGeom prst="rect">
            <a:avLst/>
          </a:prstGeom>
          <a:gradFill>
            <a:gsLst>
              <a:gs pos="2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B1E7AF2-EF09-D276-F48A-CE37E393BA93}"/>
              </a:ext>
            </a:extLst>
          </p:cNvPr>
          <p:cNvSpPr txBox="1"/>
          <p:nvPr/>
        </p:nvSpPr>
        <p:spPr>
          <a:xfrm>
            <a:off x="711664" y="1921627"/>
            <a:ext cx="721836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Décomposition en composants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chemeClr val="bg1"/>
                </a:solidFill>
              </a:rPr>
              <a:t>Landing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3200" dirty="0" err="1">
                <a:solidFill>
                  <a:schemeClr val="bg1"/>
                </a:solidFill>
              </a:rPr>
              <a:t>Layout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3200" dirty="0" err="1">
                <a:solidFill>
                  <a:schemeClr val="bg1"/>
                </a:solidFill>
              </a:rPr>
              <a:t>NavBar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chemeClr val="bg1"/>
                </a:solidFill>
              </a:rPr>
              <a:t>Endpoint</a:t>
            </a:r>
          </a:p>
          <a:p>
            <a:r>
              <a:rPr lang="fr-FR" sz="3200" dirty="0">
                <a:solidFill>
                  <a:schemeClr val="bg1"/>
                </a:solidFill>
              </a:rPr>
              <a:t>Framework</a:t>
            </a:r>
            <a:r>
              <a:rPr lang="fr-FR" sz="3200" b="1" dirty="0">
                <a:solidFill>
                  <a:schemeClr val="bg1"/>
                </a:solidFill>
              </a:rPr>
              <a:t>: Vite JS </a:t>
            </a:r>
          </a:p>
          <a:p>
            <a:r>
              <a:rPr lang="fr-FR" sz="3200" dirty="0">
                <a:solidFill>
                  <a:schemeClr val="bg1"/>
                </a:solidFill>
              </a:rPr>
              <a:t>Langage</a:t>
            </a:r>
            <a:r>
              <a:rPr lang="fr-FR" sz="3200" b="1" dirty="0">
                <a:solidFill>
                  <a:schemeClr val="bg1"/>
                </a:solidFill>
              </a:rPr>
              <a:t> : </a:t>
            </a:r>
            <a:r>
              <a:rPr lang="fr-FR" sz="3200" b="1" dirty="0" err="1">
                <a:solidFill>
                  <a:schemeClr val="bg1"/>
                </a:solidFill>
              </a:rPr>
              <a:t>Typescript</a:t>
            </a:r>
            <a:endParaRPr lang="fr-FR" sz="3200" b="1" dirty="0">
              <a:solidFill>
                <a:schemeClr val="bg1"/>
              </a:solidFill>
            </a:endParaRPr>
          </a:p>
          <a:p>
            <a:r>
              <a:rPr lang="fr-FR" sz="3200" dirty="0">
                <a:solidFill>
                  <a:schemeClr val="bg1"/>
                </a:solidFill>
              </a:rPr>
              <a:t>Lancé avec </a:t>
            </a:r>
            <a:r>
              <a:rPr lang="fr-FR" sz="3200" b="1" dirty="0" err="1">
                <a:solidFill>
                  <a:schemeClr val="bg1"/>
                </a:solidFill>
              </a:rPr>
              <a:t>Node.Js</a:t>
            </a:r>
            <a:endParaRPr lang="fr-FR" sz="3200" b="1" dirty="0">
              <a:solidFill>
                <a:schemeClr val="bg1"/>
              </a:solidFill>
            </a:endParaRPr>
          </a:p>
          <a:p>
            <a:endParaRPr lang="fr-FR" sz="2000" b="1" dirty="0">
              <a:solidFill>
                <a:schemeClr val="bg1"/>
              </a:solidFill>
            </a:endParaRPr>
          </a:p>
        </p:txBody>
      </p:sp>
      <p:pic>
        <p:nvPicPr>
          <p:cNvPr id="9" name="Image 8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26D8E647-CC7D-363B-9279-DBF07C03D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375" y="2031190"/>
            <a:ext cx="2748464" cy="450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673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 descr="Une image contenant véhicule, roue, Pièce auto, voiture&#10;&#10;Description générée automatiquement">
            <a:extLst>
              <a:ext uri="{FF2B5EF4-FFF2-40B4-BE49-F238E27FC236}">
                <a16:creationId xmlns:a16="http://schemas.microsoft.com/office/drawing/2014/main" id="{D16DCDD8-6904-1F87-7726-9E2F3F1B4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6306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BD0B6F-B0A1-F2F8-26E0-E388BD7D187C}"/>
              </a:ext>
            </a:extLst>
          </p:cNvPr>
          <p:cNvSpPr/>
          <p:nvPr/>
        </p:nvSpPr>
        <p:spPr>
          <a:xfrm>
            <a:off x="-2" y="-27016"/>
            <a:ext cx="12518348" cy="694464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FF1FD6D-10EC-8776-583E-E4DE58FC5243}"/>
              </a:ext>
            </a:extLst>
          </p:cNvPr>
          <p:cNvSpPr/>
          <p:nvPr/>
        </p:nvSpPr>
        <p:spPr>
          <a:xfrm>
            <a:off x="-90435" y="-70338"/>
            <a:ext cx="12518348" cy="694464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0C169B6-3D06-1A31-656F-06736E41B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" y="128423"/>
            <a:ext cx="12029440" cy="1325563"/>
          </a:xfrm>
        </p:spPr>
        <p:txBody>
          <a:bodyPr>
            <a:norm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Décomposition de l’application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D3E07-1E64-8032-0408-5E96D629CB28}"/>
              </a:ext>
            </a:extLst>
          </p:cNvPr>
          <p:cNvSpPr txBox="1"/>
          <p:nvPr/>
        </p:nvSpPr>
        <p:spPr>
          <a:xfrm>
            <a:off x="4206917" y="1025946"/>
            <a:ext cx="3778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chemeClr val="accent2"/>
                </a:solidFill>
              </a:rPr>
              <a:t>BACK-END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644B5E-21EA-E5A9-FEBD-11ADC4D08504}"/>
              </a:ext>
            </a:extLst>
          </p:cNvPr>
          <p:cNvSpPr/>
          <p:nvPr/>
        </p:nvSpPr>
        <p:spPr>
          <a:xfrm rot="10800000">
            <a:off x="-250787" y="4814013"/>
            <a:ext cx="12442785" cy="2060293"/>
          </a:xfrm>
          <a:prstGeom prst="rect">
            <a:avLst/>
          </a:prstGeom>
          <a:gradFill>
            <a:gsLst>
              <a:gs pos="2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B1E7AF2-EF09-D276-F48A-CE37E393BA93}"/>
              </a:ext>
            </a:extLst>
          </p:cNvPr>
          <p:cNvSpPr txBox="1"/>
          <p:nvPr/>
        </p:nvSpPr>
        <p:spPr>
          <a:xfrm>
            <a:off x="539288" y="1958632"/>
            <a:ext cx="641211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Architecture </a:t>
            </a:r>
            <a:r>
              <a:rPr lang="fr-FR" sz="3200" b="1" dirty="0">
                <a:solidFill>
                  <a:schemeClr val="bg1"/>
                </a:solidFill>
              </a:rPr>
              <a:t>MVC</a:t>
            </a:r>
          </a:p>
          <a:p>
            <a:r>
              <a:rPr lang="fr-FR" sz="3200" dirty="0">
                <a:solidFill>
                  <a:schemeClr val="bg1"/>
                </a:solidFill>
              </a:rPr>
              <a:t>Respect des principes </a:t>
            </a:r>
            <a:r>
              <a:rPr lang="fr-FR" sz="3200" b="1" dirty="0">
                <a:solidFill>
                  <a:schemeClr val="bg1"/>
                </a:solidFill>
              </a:rPr>
              <a:t>SOLID</a:t>
            </a:r>
          </a:p>
          <a:p>
            <a:r>
              <a:rPr lang="fr-FR" sz="3200" dirty="0">
                <a:solidFill>
                  <a:schemeClr val="bg1"/>
                </a:solidFill>
              </a:rPr>
              <a:t>Fonctionne en </a:t>
            </a:r>
            <a:r>
              <a:rPr lang="fr-FR" sz="3200" b="1" dirty="0">
                <a:solidFill>
                  <a:schemeClr val="bg1"/>
                </a:solidFill>
              </a:rPr>
              <a:t>API</a:t>
            </a:r>
          </a:p>
          <a:p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11" name="Image 10" descr="Une image contenant texte, capture d’écran, logiciel, conception&#10;&#10;Description générée automatiquement">
            <a:extLst>
              <a:ext uri="{FF2B5EF4-FFF2-40B4-BE49-F238E27FC236}">
                <a16:creationId xmlns:a16="http://schemas.microsoft.com/office/drawing/2014/main" id="{B3010E60-87C8-FAED-1E56-8A9FA15FBE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800" y="1958632"/>
            <a:ext cx="2928108" cy="468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67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BCD785-1939-D3DF-B7E1-AC57CA58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personne, habits, plein air, casque&#10;&#10;Description générée automatiquement">
            <a:extLst>
              <a:ext uri="{FF2B5EF4-FFF2-40B4-BE49-F238E27FC236}">
                <a16:creationId xmlns:a16="http://schemas.microsoft.com/office/drawing/2014/main" id="{17DAA5ED-41E3-B732-4345-9F8C2B20F2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82C72D8-4A26-5754-1D8B-9E2954427558}"/>
              </a:ext>
            </a:extLst>
          </p:cNvPr>
          <p:cNvSpPr/>
          <p:nvPr/>
        </p:nvSpPr>
        <p:spPr>
          <a:xfrm>
            <a:off x="-125393" y="0"/>
            <a:ext cx="12442785" cy="1041722"/>
          </a:xfrm>
          <a:prstGeom prst="rect">
            <a:avLst/>
          </a:prstGeom>
          <a:gradFill>
            <a:gsLst>
              <a:gs pos="2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7CB850A2-8DE0-6F0D-D416-56B494B7E1C3}"/>
              </a:ext>
            </a:extLst>
          </p:cNvPr>
          <p:cNvSpPr txBox="1">
            <a:spLocks/>
          </p:cNvSpPr>
          <p:nvPr/>
        </p:nvSpPr>
        <p:spPr>
          <a:xfrm>
            <a:off x="81279" y="2766218"/>
            <a:ext cx="12029440" cy="132556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 dirty="0">
                <a:solidFill>
                  <a:schemeClr val="bg1"/>
                </a:solidFill>
              </a:rPr>
              <a:t>Organisation du travail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15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</TotalTime>
  <Words>222</Words>
  <Application>Microsoft Office PowerPoint</Application>
  <PresentationFormat>Widescreen</PresentationFormat>
  <Paragraphs>76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Felix Titling</vt:lpstr>
      <vt:lpstr>Thème Office</vt:lpstr>
      <vt:lpstr>PowerPoint Presentation</vt:lpstr>
      <vt:lpstr>PowerPoint Presentation</vt:lpstr>
      <vt:lpstr>PowerPoint Presentation</vt:lpstr>
      <vt:lpstr>Sommaire : </vt:lpstr>
      <vt:lpstr>Introduction </vt:lpstr>
      <vt:lpstr>DEMO LIVE de l’application</vt:lpstr>
      <vt:lpstr>Décomposition de l’application</vt:lpstr>
      <vt:lpstr>Décomposition de l’application</vt:lpstr>
      <vt:lpstr>PowerPoint Presentation</vt:lpstr>
      <vt:lpstr>Utilisation de GIT-HUB</vt:lpstr>
      <vt:lpstr>Utilisation de KANBAN</vt:lpstr>
      <vt:lpstr>Gestion des SPRINTS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Snow 224</dc:creator>
  <cp:lastModifiedBy>RASOLOSOA Jimmy</cp:lastModifiedBy>
  <cp:revision>37</cp:revision>
  <dcterms:created xsi:type="dcterms:W3CDTF">2024-05-27T13:13:52Z</dcterms:created>
  <dcterms:modified xsi:type="dcterms:W3CDTF">2024-06-17T11:37:10Z</dcterms:modified>
</cp:coreProperties>
</file>